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6"/>
  </p:handoutMasterIdLst>
  <p:sldIdLst>
    <p:sldId id="256" r:id="rId2"/>
    <p:sldId id="257" r:id="rId3"/>
    <p:sldId id="259" r:id="rId4"/>
    <p:sldId id="264" r:id="rId5"/>
    <p:sldId id="260" r:id="rId6"/>
    <p:sldId id="266" r:id="rId7"/>
    <p:sldId id="267" r:id="rId8"/>
    <p:sldId id="268" r:id="rId9"/>
    <p:sldId id="269" r:id="rId10"/>
    <p:sldId id="270" r:id="rId11"/>
    <p:sldId id="261" r:id="rId12"/>
    <p:sldId id="271" r:id="rId13"/>
    <p:sldId id="272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43;&#1054;&#1057;\&#1052;&#1086;&#1085;&#1080;&#1090;&#1086;&#1088;&#1080;&#1085;&#1075;%20&#1087;&#1077;&#1076;&#1072;&#1075;&#1086;&#1075;&#1086;&#1074;%20&#1087;&#1086;%20&#1060;&#1043;&#1054;&#1057;\&#1057;&#1074;&#1086;&#1076;_&#1052;&#1086;&#1085;&#1080;&#1090;&#1086;&#1088;&#1080;&#1085;&#1075;%20&#1075;&#1086;&#1090;&#1086;&#1074;&#1085;&#1086;&#1089;&#1090;&#1080;%20&#1087;&#1077;&#1076;&#1072;&#1075;&#1086;&#1075;&#1086;&#1074;%20&#1082;%20&#1074;&#1074;&#1077;&#1076;&#1077;&#1085;&#1080;&#1102;%20&#1060;&#1043;&#1054;&#1057;%20&#1054;&#1054;&#1054;%20(&#1054;&#1090;&#1074;&#1077;&#1090;&#109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Количество участников </a:t>
            </a:r>
            <a:r>
              <a:rPr lang="ru-RU" sz="2400" dirty="0" smtClean="0"/>
              <a:t>анкетирования</a:t>
            </a:r>
            <a:endParaRPr lang="ru-RU" sz="2400" dirty="0"/>
          </a:p>
        </c:rich>
      </c:tx>
      <c:layout>
        <c:manualLayout>
          <c:xMode val="edge"/>
          <c:yMode val="edge"/>
          <c:x val="0.15729386892177591"/>
          <c:y val="3.0581039755351692E-2"/>
        </c:manualLayout>
      </c:layout>
    </c:title>
    <c:plotArea>
      <c:layout>
        <c:manualLayout>
          <c:layoutTarget val="inner"/>
          <c:xMode val="edge"/>
          <c:yMode val="edge"/>
          <c:x val="7.3053775254837514E-2"/>
          <c:y val="0.24637626718678521"/>
          <c:w val="0.89593847280718075"/>
          <c:h val="0.60040261022418295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numRef>
              <c:f>Диаграммы!$A$3:$A$12</c:f>
              <c:numCache>
                <c:formatCode>@</c:formatCode>
                <c:ptCount val="10"/>
                <c:pt idx="0">
                  <c:v>161</c:v>
                </c:pt>
                <c:pt idx="1">
                  <c:v>163</c:v>
                </c:pt>
                <c:pt idx="2">
                  <c:v>164</c:v>
                </c:pt>
                <c:pt idx="3">
                  <c:v>167</c:v>
                </c:pt>
                <c:pt idx="4">
                  <c:v>169</c:v>
                </c:pt>
                <c:pt idx="5">
                  <c:v>170</c:v>
                </c:pt>
                <c:pt idx="6">
                  <c:v>172</c:v>
                </c:pt>
                <c:pt idx="7">
                  <c:v>174</c:v>
                </c:pt>
                <c:pt idx="8">
                  <c:v>175</c:v>
                </c:pt>
                <c:pt idx="9">
                  <c:v>176</c:v>
                </c:pt>
              </c:numCache>
            </c:numRef>
          </c:cat>
          <c:val>
            <c:numRef>
              <c:f>Диаграммы!$B$3:$B$12</c:f>
              <c:numCache>
                <c:formatCode>General</c:formatCode>
                <c:ptCount val="10"/>
                <c:pt idx="0">
                  <c:v>15</c:v>
                </c:pt>
                <c:pt idx="1">
                  <c:v>12</c:v>
                </c:pt>
                <c:pt idx="2">
                  <c:v>0</c:v>
                </c:pt>
                <c:pt idx="3">
                  <c:v>13</c:v>
                </c:pt>
                <c:pt idx="4">
                  <c:v>13</c:v>
                </c:pt>
                <c:pt idx="5">
                  <c:v>9</c:v>
                </c:pt>
                <c:pt idx="6">
                  <c:v>7</c:v>
                </c:pt>
                <c:pt idx="7">
                  <c:v>16</c:v>
                </c:pt>
                <c:pt idx="8">
                  <c:v>10</c:v>
                </c:pt>
                <c:pt idx="9">
                  <c:v>13</c:v>
                </c:pt>
              </c:numCache>
            </c:numRef>
          </c:val>
        </c:ser>
        <c:dLbls>
          <c:showVal val="1"/>
        </c:dLbls>
        <c:axId val="59043200"/>
        <c:axId val="59573376"/>
      </c:barChart>
      <c:catAx>
        <c:axId val="59043200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9573376"/>
        <c:crosses val="autoZero"/>
        <c:auto val="1"/>
        <c:lblAlgn val="ctr"/>
        <c:lblOffset val="100"/>
      </c:catAx>
      <c:valAx>
        <c:axId val="59573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90432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Количество учителей-участников анкетирования по предметам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Диаграммы!$A$17:$A$29</c:f>
              <c:strCache>
                <c:ptCount val="13"/>
                <c:pt idx="0">
                  <c:v>РУС</c:v>
                </c:pt>
                <c:pt idx="1">
                  <c:v>МАТ</c:v>
                </c:pt>
                <c:pt idx="2">
                  <c:v>АНГ</c:v>
                </c:pt>
                <c:pt idx="3">
                  <c:v>ИСТ</c:v>
                </c:pt>
                <c:pt idx="4">
                  <c:v>ФК</c:v>
                </c:pt>
                <c:pt idx="5">
                  <c:v>БИО</c:v>
                </c:pt>
                <c:pt idx="6">
                  <c:v>ТЕХ</c:v>
                </c:pt>
                <c:pt idx="7">
                  <c:v>ГЕО</c:v>
                </c:pt>
                <c:pt idx="8">
                  <c:v>ИЗО</c:v>
                </c:pt>
                <c:pt idx="9">
                  <c:v>МУЗ</c:v>
                </c:pt>
                <c:pt idx="10">
                  <c:v>ИНФ</c:v>
                </c:pt>
                <c:pt idx="11">
                  <c:v>МХК</c:v>
                </c:pt>
                <c:pt idx="12">
                  <c:v>ОБЖ</c:v>
                </c:pt>
              </c:strCache>
            </c:strRef>
          </c:cat>
          <c:val>
            <c:numRef>
              <c:f>Диаграммы!$B$17:$B$29</c:f>
              <c:numCache>
                <c:formatCode>General</c:formatCode>
                <c:ptCount val="13"/>
                <c:pt idx="0">
                  <c:v>20</c:v>
                </c:pt>
                <c:pt idx="1">
                  <c:v>19</c:v>
                </c:pt>
                <c:pt idx="2">
                  <c:v>15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  <c:pt idx="6">
                  <c:v>8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axId val="59602048"/>
        <c:axId val="59603584"/>
      </c:barChart>
      <c:catAx>
        <c:axId val="59602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9603584"/>
        <c:crosses val="autoZero"/>
        <c:auto val="1"/>
        <c:lblAlgn val="ctr"/>
        <c:lblOffset val="100"/>
      </c:catAx>
      <c:valAx>
        <c:axId val="596035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960204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Виды и формы повышения </a:t>
            </a:r>
          </a:p>
          <a:p>
            <a:pPr>
              <a:defRPr sz="2400"/>
            </a:pPr>
            <a:r>
              <a:rPr lang="ru-RU" sz="2400" dirty="0"/>
              <a:t>квалификации по ФГОС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9027780036330277"/>
          <c:y val="0.33878703232108431"/>
          <c:w val="0.63055555555555565"/>
          <c:h val="0.49657407193602404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2.5026246719160208E-3"/>
                  <c:y val="-2.1340968742543601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1.5545713035870521E-2"/>
                  <c:y val="8.5257348696515745E-2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1.3879046369203851E-3"/>
                  <c:y val="3.2302091270849209E-2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1.2162292213473315E-2"/>
                  <c:y val="7.4007743167001483E-2"/>
                </c:manualLayout>
              </c:layout>
              <c:showVal val="1"/>
              <c:showCatName val="1"/>
              <c:separator>
</c:separator>
            </c:dLbl>
            <c:dLbl>
              <c:idx val="5"/>
              <c:layout>
                <c:manualLayout>
                  <c:x val="-5.7296806649168884E-2"/>
                  <c:y val="2.9741150391391687E-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Диаграммы!$A$34:$A$44</c:f>
              <c:strCache>
                <c:ptCount val="11"/>
                <c:pt idx="0">
                  <c:v>Курсы менее 72 часов</c:v>
                </c:pt>
                <c:pt idx="1">
                  <c:v>Курсы от 72 до 99 часов</c:v>
                </c:pt>
                <c:pt idx="2">
                  <c:v>Курсы 100 и более часов</c:v>
                </c:pt>
                <c:pt idx="3">
                  <c:v>Семинары</c:v>
                </c:pt>
                <c:pt idx="4">
                  <c:v>Конференции</c:v>
                </c:pt>
                <c:pt idx="5">
                  <c:v>Тренинги</c:v>
                </c:pt>
                <c:pt idx="6">
                  <c:v>Мастер-классы</c:v>
                </c:pt>
                <c:pt idx="7">
                  <c:v>Стажировки</c:v>
                </c:pt>
                <c:pt idx="8">
                  <c:v>Городские базовые площадки</c:v>
                </c:pt>
                <c:pt idx="9">
                  <c:v>Педсоветы</c:v>
                </c:pt>
                <c:pt idx="10">
                  <c:v>Посещение уроков</c:v>
                </c:pt>
              </c:strCache>
            </c:strRef>
          </c:cat>
          <c:val>
            <c:numRef>
              <c:f>Диаграммы!$B$34:$B$44</c:f>
              <c:numCache>
                <c:formatCode>General</c:formatCode>
                <c:ptCount val="11"/>
                <c:pt idx="0">
                  <c:v>32</c:v>
                </c:pt>
                <c:pt idx="1">
                  <c:v>54</c:v>
                </c:pt>
                <c:pt idx="2">
                  <c:v>29</c:v>
                </c:pt>
                <c:pt idx="3">
                  <c:v>50</c:v>
                </c:pt>
                <c:pt idx="4">
                  <c:v>16</c:v>
                </c:pt>
                <c:pt idx="5">
                  <c:v>11</c:v>
                </c:pt>
                <c:pt idx="6">
                  <c:v>32</c:v>
                </c:pt>
                <c:pt idx="7">
                  <c:v>5</c:v>
                </c:pt>
                <c:pt idx="8">
                  <c:v>15</c:v>
                </c:pt>
                <c:pt idx="9">
                  <c:v>22</c:v>
                </c:pt>
                <c:pt idx="10">
                  <c:v>14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2400"/>
            </a:pPr>
            <a:r>
              <a:rPr lang="ru-RU" sz="2400" b="1" i="0" baseline="0"/>
              <a:t>Знакомство с основополагающими документами в образовании</a:t>
            </a:r>
            <a:endParaRPr lang="ru-RU" sz="240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9027777777777777"/>
          <c:y val="0.33808637556669202"/>
          <c:w val="0.63055555555555565"/>
          <c:h val="0.4965740719360238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7378313648294003"/>
                  <c:y val="0.14735849667105674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Н</a:t>
                    </a:r>
                    <a:r>
                      <a:rPr lang="ru-RU" dirty="0"/>
                      <a:t>ациональная образовательная инициатива "Наша новая школа"
</a:t>
                    </a:r>
                    <a:r>
                      <a:rPr lang="ru-RU" sz="1600" b="1" dirty="0"/>
                      <a:t>35</a:t>
                    </a:r>
                    <a:endParaRPr lang="ru-RU" b="1" dirty="0"/>
                  </a:p>
                </c:rich>
              </c:tx>
              <c:showVal val="1"/>
              <c:showCatName val="1"/>
              <c:separator>
</c:separator>
            </c:dLbl>
            <c:dLbl>
              <c:idx val="1"/>
              <c:layout>
                <c:manualLayout>
                  <c:x val="1.0835958005249344E-2"/>
                  <c:y val="9.669184744482703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Ф</a:t>
                    </a:r>
                    <a:r>
                      <a:rPr lang="ru-RU" dirty="0"/>
                      <a:t>ГОС ООО
</a:t>
                    </a:r>
                    <a:r>
                      <a:rPr lang="ru-RU" sz="1600" b="1" dirty="0"/>
                      <a:t>94</a:t>
                    </a:r>
                    <a:endParaRPr lang="ru-RU" b="1" dirty="0"/>
                  </a:p>
                </c:rich>
              </c:tx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1.1211723534558259E-3"/>
                  <c:y val="0.15083097944805157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Ф</a:t>
                    </a:r>
                    <a:r>
                      <a:rPr lang="ru-RU" dirty="0"/>
                      <a:t>З "Об образовании в Российской Федерации"
</a:t>
                    </a:r>
                    <a:r>
                      <a:rPr lang="ru-RU" sz="1600" b="1" dirty="0"/>
                      <a:t>84</a:t>
                    </a:r>
                    <a:endParaRPr lang="ru-RU" b="1" dirty="0"/>
                  </a:p>
                </c:rich>
              </c:tx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0.22787646610694051"/>
                  <c:y val="0.1333145505359661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К</a:t>
                    </a:r>
                    <a:r>
                      <a:rPr lang="ru-RU" dirty="0"/>
                      <a:t>онцепция духовно-нравственного развития и воспитания  гражданина России
</a:t>
                    </a:r>
                    <a:r>
                      <a:rPr lang="ru-RU" sz="1600" b="1" dirty="0"/>
                      <a:t>30</a:t>
                    </a:r>
                    <a:endParaRPr lang="ru-RU" b="1" dirty="0"/>
                  </a:p>
                </c:rich>
              </c:tx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1.2162292213473315E-2"/>
                  <c:y val="7.4007743167001483E-2"/>
                </c:manualLayout>
              </c:layout>
              <c:showVal val="1"/>
              <c:showCatName val="1"/>
              <c:separator>
</c:separator>
            </c:dLbl>
            <c:dLbl>
              <c:idx val="5"/>
              <c:layout>
                <c:manualLayout>
                  <c:x val="-5.7296806649168884E-2"/>
                  <c:y val="2.9741150391391687E-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Диаграммы!$A$52:$A$55</c:f>
              <c:strCache>
                <c:ptCount val="4"/>
                <c:pt idx="0">
                  <c:v>Национальная образовательная инициатива "Наша новая школа"</c:v>
                </c:pt>
                <c:pt idx="1">
                  <c:v>ФГОС ООО</c:v>
                </c:pt>
                <c:pt idx="2">
                  <c:v>ФЗ "Об образовании в Российской Федерации"</c:v>
                </c:pt>
                <c:pt idx="3">
                  <c:v>Концепция духовно-нравственного развития и воспитания личности гражданина России</c:v>
                </c:pt>
              </c:strCache>
            </c:strRef>
          </c:cat>
          <c:val>
            <c:numRef>
              <c:f>Диаграммы!$B$52:$B$55</c:f>
              <c:numCache>
                <c:formatCode>General</c:formatCode>
                <c:ptCount val="4"/>
                <c:pt idx="0">
                  <c:v>35</c:v>
                </c:pt>
                <c:pt idx="1">
                  <c:v>94</c:v>
                </c:pt>
                <c:pt idx="2">
                  <c:v>84</c:v>
                </c:pt>
                <c:pt idx="3">
                  <c:v>30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Умение провести отбор учебного материала педагогом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50119685039370165"/>
          <c:y val="0.27342592592592657"/>
          <c:w val="0.43600590551181162"/>
          <c:h val="0.61059419655876479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Диаграммы!$A$73:$A$77</c:f>
              <c:strCache>
                <c:ptCount val="5"/>
                <c:pt idx="0">
                  <c:v>С элементами воспитывающего, ценностно-смыслового характера</c:v>
                </c:pt>
                <c:pt idx="1">
                  <c:v>С элементами развивающего характера</c:v>
                </c:pt>
                <c:pt idx="2">
                  <c:v>С наличием в нем проблемы (противоречий)</c:v>
                </c:pt>
                <c:pt idx="3">
                  <c:v>Предполагающего возможность организовать учебное исследование</c:v>
                </c:pt>
                <c:pt idx="4">
                  <c:v>С наличием в нем вариативности</c:v>
                </c:pt>
              </c:strCache>
            </c:strRef>
          </c:cat>
          <c:val>
            <c:numRef>
              <c:f>Диаграммы!$B$73:$B$77</c:f>
              <c:numCache>
                <c:formatCode>General</c:formatCode>
                <c:ptCount val="5"/>
                <c:pt idx="0">
                  <c:v>94</c:v>
                </c:pt>
                <c:pt idx="1">
                  <c:v>104</c:v>
                </c:pt>
                <c:pt idx="2">
                  <c:v>76</c:v>
                </c:pt>
                <c:pt idx="3">
                  <c:v>62</c:v>
                </c:pt>
                <c:pt idx="4">
                  <c:v>83</c:v>
                </c:pt>
              </c:numCache>
            </c:numRef>
          </c:val>
        </c:ser>
        <c:dLbls>
          <c:showVal val="1"/>
        </c:dLbls>
        <c:axId val="60034432"/>
        <c:axId val="60040320"/>
      </c:barChart>
      <c:catAx>
        <c:axId val="600344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60040320"/>
        <c:crosses val="autoZero"/>
        <c:auto val="1"/>
        <c:lblAlgn val="r"/>
        <c:lblOffset val="100"/>
      </c:catAx>
      <c:valAx>
        <c:axId val="600403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0034432"/>
        <c:crosses val="autoZero"/>
        <c:crossBetween val="between"/>
        <c:majorUnit val="20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Умение работать над формированием у обучающихся компонентов</a:t>
            </a:r>
            <a:r>
              <a:rPr lang="ru-RU" sz="2400" baseline="0"/>
              <a:t> учебной деятельности</a:t>
            </a:r>
            <a:endParaRPr lang="ru-RU" sz="2400"/>
          </a:p>
        </c:rich>
      </c:tx>
      <c:layout/>
    </c:title>
    <c:plotArea>
      <c:layout>
        <c:manualLayout>
          <c:layoutTarget val="inner"/>
          <c:xMode val="edge"/>
          <c:yMode val="edge"/>
          <c:x val="0.50119685039370165"/>
          <c:y val="0.27342592592592657"/>
          <c:w val="0.43600590551181162"/>
          <c:h val="0.61059419655876479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Диаграммы!$A$91:$A$94</c:f>
              <c:strCache>
                <c:ptCount val="4"/>
                <c:pt idx="0">
                  <c:v>Целеполагание</c:v>
                </c:pt>
                <c:pt idx="1">
                  <c:v>Контроль и оценка</c:v>
                </c:pt>
                <c:pt idx="2">
                  <c:v>Учебный интерес</c:v>
                </c:pt>
                <c:pt idx="3">
                  <c:v>Содержательная рефлексия</c:v>
                </c:pt>
              </c:strCache>
            </c:strRef>
          </c:cat>
          <c:val>
            <c:numRef>
              <c:f>Диаграммы!$B$91:$B$94</c:f>
              <c:numCache>
                <c:formatCode>General</c:formatCode>
                <c:ptCount val="4"/>
                <c:pt idx="0">
                  <c:v>85</c:v>
                </c:pt>
                <c:pt idx="1">
                  <c:v>101</c:v>
                </c:pt>
                <c:pt idx="2">
                  <c:v>91</c:v>
                </c:pt>
                <c:pt idx="3">
                  <c:v>71</c:v>
                </c:pt>
              </c:numCache>
            </c:numRef>
          </c:val>
        </c:ser>
        <c:dLbls>
          <c:showVal val="1"/>
        </c:dLbls>
        <c:axId val="60060800"/>
        <c:axId val="60062336"/>
      </c:barChart>
      <c:catAx>
        <c:axId val="6006080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60062336"/>
        <c:crosses val="autoZero"/>
        <c:auto val="1"/>
        <c:lblAlgn val="r"/>
        <c:lblOffset val="100"/>
      </c:catAx>
      <c:valAx>
        <c:axId val="6006233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0060800"/>
        <c:crosses val="autoZero"/>
        <c:crossBetween val="between"/>
        <c:majorUnit val="20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Умение организовать обучение в разных формах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50119685039370154"/>
          <c:y val="0.27342592592592641"/>
          <c:w val="0.43600590551181145"/>
          <c:h val="0.61059419655876435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Диаграммы!$A$118:$A$123</c:f>
              <c:strCache>
                <c:ptCount val="6"/>
                <c:pt idx="0">
                  <c:v>Учебное исследование</c:v>
                </c:pt>
                <c:pt idx="1">
                  <c:v>Проектную деятельность обучающихся</c:v>
                </c:pt>
                <c:pt idx="2">
                  <c:v>Самостоятельную деятельность обучающихся на уроке</c:v>
                </c:pt>
                <c:pt idx="3">
                  <c:v>Обучение в парах</c:v>
                </c:pt>
                <c:pt idx="4">
                  <c:v>Обучение в группах</c:v>
                </c:pt>
                <c:pt idx="5">
                  <c:v>Учебный диалог (полилог)</c:v>
                </c:pt>
              </c:strCache>
            </c:strRef>
          </c:cat>
          <c:val>
            <c:numRef>
              <c:f>Диаграммы!$B$118:$B$123</c:f>
              <c:numCache>
                <c:formatCode>General</c:formatCode>
                <c:ptCount val="6"/>
                <c:pt idx="0">
                  <c:v>61</c:v>
                </c:pt>
                <c:pt idx="1">
                  <c:v>68</c:v>
                </c:pt>
                <c:pt idx="2">
                  <c:v>105</c:v>
                </c:pt>
                <c:pt idx="3">
                  <c:v>99</c:v>
                </c:pt>
                <c:pt idx="4">
                  <c:v>92</c:v>
                </c:pt>
                <c:pt idx="5">
                  <c:v>74</c:v>
                </c:pt>
              </c:numCache>
            </c:numRef>
          </c:val>
        </c:ser>
        <c:dLbls>
          <c:showVal val="1"/>
        </c:dLbls>
        <c:axId val="60099200"/>
        <c:axId val="60105088"/>
      </c:barChart>
      <c:catAx>
        <c:axId val="6009920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60105088"/>
        <c:crosses val="autoZero"/>
        <c:auto val="1"/>
        <c:lblAlgn val="r"/>
        <c:lblOffset val="100"/>
      </c:catAx>
      <c:valAx>
        <c:axId val="6010508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0099200"/>
        <c:crosses val="autoZero"/>
        <c:crossBetween val="between"/>
        <c:majorUnit val="20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Какие трудности испытывают педагоги при переходе на ФГОС ООО</a:t>
            </a:r>
          </a:p>
        </c:rich>
      </c:tx>
    </c:title>
    <c:plotArea>
      <c:layout>
        <c:manualLayout>
          <c:layoutTarget val="inner"/>
          <c:xMode val="edge"/>
          <c:yMode val="edge"/>
          <c:x val="0.50119685039370165"/>
          <c:y val="0.27342592592592674"/>
          <c:w val="0.43600590551181173"/>
          <c:h val="0.61059419655876501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Диаграммы!$A$94:$A$97</c:f>
              <c:strCache>
                <c:ptCount val="4"/>
                <c:pt idx="0">
                  <c:v>Составление рабочей программы по предмету с учетом требований ФГОС</c:v>
                </c:pt>
                <c:pt idx="1">
                  <c:v>Разработка уроков в соответствии с требованиями ФГОС</c:v>
                </c:pt>
                <c:pt idx="2">
                  <c:v>Оценивание результатов обучения разными способами</c:v>
                </c:pt>
                <c:pt idx="3">
                  <c:v>Организация учебных занятий в разных формах</c:v>
                </c:pt>
              </c:strCache>
            </c:strRef>
          </c:cat>
          <c:val>
            <c:numRef>
              <c:f>Диаграммы!$B$94:$B$97</c:f>
              <c:numCache>
                <c:formatCode>General</c:formatCode>
                <c:ptCount val="4"/>
                <c:pt idx="0">
                  <c:v>59</c:v>
                </c:pt>
                <c:pt idx="1">
                  <c:v>62</c:v>
                </c:pt>
                <c:pt idx="2">
                  <c:v>39</c:v>
                </c:pt>
                <c:pt idx="3">
                  <c:v>25</c:v>
                </c:pt>
              </c:numCache>
            </c:numRef>
          </c:val>
        </c:ser>
        <c:dLbls>
          <c:showVal val="1"/>
        </c:dLbls>
        <c:axId val="60133760"/>
        <c:axId val="60135296"/>
      </c:barChart>
      <c:catAx>
        <c:axId val="601337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60135296"/>
        <c:crosses val="autoZero"/>
        <c:auto val="1"/>
        <c:lblAlgn val="r"/>
        <c:lblOffset val="100"/>
      </c:catAx>
      <c:valAx>
        <c:axId val="60135296"/>
        <c:scaling>
          <c:orientation val="minMax"/>
          <c:max val="70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0133760"/>
        <c:crosses val="autoZero"/>
        <c:crossBetween val="between"/>
        <c:majorUnit val="10"/>
        <c:minorUnit val="10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Какими технологиями хотели бы овладеть?</a:t>
            </a: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9354382434873488"/>
          <c:y val="0.37771206837625354"/>
          <c:w val="0.63055555555555565"/>
          <c:h val="0.496574071936023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8344706911636114E-2"/>
                  <c:y val="-2.9997666194168507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2.5026246719160187E-3"/>
                  <c:y val="-2.1340968742543601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1.5545713035870521E-2"/>
                  <c:y val="8.5257348696515745E-2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1.3879046369203851E-3"/>
                  <c:y val="3.2302091270849209E-2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6.2162292213473407E-2"/>
                  <c:y val="-3.9344248752033482E-2"/>
                </c:manualLayout>
              </c:layout>
              <c:showVal val="1"/>
              <c:showCatName val="1"/>
              <c:separator>
</c:separator>
            </c:dLbl>
            <c:dLbl>
              <c:idx val="5"/>
              <c:layout>
                <c:manualLayout>
                  <c:x val="-5.7296806649168884E-2"/>
                  <c:y val="2.9741150391391687E-3"/>
                </c:manualLayout>
              </c:layout>
              <c:showVal val="1"/>
              <c:showCatName val="1"/>
              <c:separator>
</c:separator>
            </c:dLbl>
            <c:dLbl>
              <c:idx val="6"/>
              <c:layout>
                <c:manualLayout>
                  <c:x val="-2.1540559279421629E-2"/>
                  <c:y val="-3.1312363437317116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Диаграммы!$A$147:$A$154</c:f>
              <c:strCache>
                <c:ptCount val="8"/>
                <c:pt idx="0">
                  <c:v>Развивающего обучения</c:v>
                </c:pt>
                <c:pt idx="1">
                  <c:v>ИКТ</c:v>
                </c:pt>
                <c:pt idx="2">
                  <c:v>Здоровьесберегающими</c:v>
                </c:pt>
                <c:pt idx="3">
                  <c:v>Проектная</c:v>
                </c:pt>
                <c:pt idx="4">
                  <c:v>Уровневой дифференциации</c:v>
                </c:pt>
                <c:pt idx="5">
                  <c:v>Критического мышления</c:v>
                </c:pt>
                <c:pt idx="6">
                  <c:v>Деятельностные</c:v>
                </c:pt>
                <c:pt idx="7">
                  <c:v>Проблемного обучения</c:v>
                </c:pt>
              </c:strCache>
            </c:strRef>
          </c:cat>
          <c:val>
            <c:numRef>
              <c:f>Диаграммы!$B$147:$B$154</c:f>
              <c:numCache>
                <c:formatCode>General</c:formatCode>
                <c:ptCount val="8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17</c:v>
                </c:pt>
                <c:pt idx="4">
                  <c:v>7</c:v>
                </c:pt>
                <c:pt idx="5">
                  <c:v>8</c:v>
                </c:pt>
                <c:pt idx="6">
                  <c:v>5</c:v>
                </c:pt>
                <c:pt idx="7">
                  <c:v>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87CFB-6E13-483F-8231-7FA6CE7C6E27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8584D-07A3-4E4D-9A0F-41387CEDE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DE2302-A5A9-479C-8554-A602368DEE1C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F40ED3-8AA3-4783-9E14-C7AD4D3BE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445224"/>
            <a:ext cx="4104456" cy="694928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Вяткина А.В., 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заместитель директора МКУ ГМЦ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931224" cy="18722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Результаты анкетирования педагогов МОУ в рамках мониторинга готовности педагогов к введению ФГОС ООО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50100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Апрель 2014 года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2580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Вопросы на понятия и термины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32859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Правильно отметили виды УУД, согласно ФГОС ООО - 36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Правильно ответили на вопрос "Что такое компетентность?" - 47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Правильно определили нужный вид УУД по указанным умениям - 66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Знают, что такое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- 74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Знают, что такое "зона ближайшего развития" - 26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Правильно определили термин "продуктивное мышление" - 49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Правильно выделили способы актуализации познавательной активности у учащихся на уроке - 58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Правильно указали на что направлены социометрические методики - 11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55576" y="548680"/>
          <a:ext cx="7776864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ru-RU" dirty="0" smtClean="0"/>
              <a:t>Наблюдается разрыв между представлениями учителей о собственной готовности к реализации ФГОС ООО и реальным результатом освоения ими понятийного аппарата ФГОС ООО, его содержания и сущности.</a:t>
            </a:r>
          </a:p>
          <a:p>
            <a:r>
              <a:rPr lang="ru-RU" dirty="0" smtClean="0"/>
              <a:t>Результатов анкетирования не достаточно для  объективной оценки  подготовки педагогов к  введению ФГОС ООО</a:t>
            </a:r>
          </a:p>
          <a:p>
            <a:r>
              <a:rPr lang="ru-RU" dirty="0" smtClean="0"/>
              <a:t>Анкета помогла многим педагогам осознать собственные дефициты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Предстоящие задачи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363272" cy="3958952"/>
          </a:xfrm>
        </p:spPr>
        <p:txBody>
          <a:bodyPr>
            <a:normAutofit/>
          </a:bodyPr>
          <a:lstStyle/>
          <a:p>
            <a:pPr marL="834390" lvl="1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 smtClean="0"/>
              <a:t>Определить основные направления и формы  оказания методической поддержки педагогам по введению ФГОС ООО</a:t>
            </a:r>
          </a:p>
          <a:p>
            <a:pPr marL="834390" lvl="1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 smtClean="0"/>
              <a:t>Разработать план методических мероприятий по сопровождению процесса введения ФГОС ООО</a:t>
            </a:r>
            <a:endParaRPr lang="ru-RU" sz="2800" b="1" dirty="0" smtClean="0"/>
          </a:p>
          <a:p>
            <a:pPr marL="514350" indent="-514350">
              <a:buFont typeface="+mj-lt"/>
              <a:buAutoNum type="arabicPeriod"/>
            </a:pP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Цель</a:t>
            </a:r>
            <a:r>
              <a:rPr lang="ru-RU" sz="2400" b="1" smtClean="0"/>
              <a:t>: </a:t>
            </a:r>
            <a:r>
              <a:rPr lang="ru-RU" sz="2400" smtClean="0"/>
              <a:t>получение </a:t>
            </a:r>
            <a:r>
              <a:rPr lang="ru-RU" sz="2400" dirty="0" smtClean="0"/>
              <a:t>информации о состоянии готовности педагогов общеобразовательных учреждений г. Зеленогорска к введению ФГОС ООО для коррекции методического сопровождения на уровне школы и города.</a:t>
            </a:r>
          </a:p>
          <a:p>
            <a:pPr>
              <a:buNone/>
            </a:pPr>
            <a:r>
              <a:rPr lang="ru-RU" sz="2400" b="1" dirty="0" smtClean="0"/>
              <a:t>Задачи: </a:t>
            </a:r>
          </a:p>
          <a:p>
            <a:pPr lvl="1">
              <a:spcBef>
                <a:spcPts val="1200"/>
              </a:spcBef>
            </a:pPr>
            <a:r>
              <a:rPr lang="ru-RU" sz="2000" dirty="0" smtClean="0"/>
              <a:t>выявление  основных  трудностей педагогов, связанных с введением  ФГОС ООО</a:t>
            </a:r>
          </a:p>
          <a:p>
            <a:pPr lvl="1">
              <a:spcBef>
                <a:spcPts val="1200"/>
              </a:spcBef>
            </a:pPr>
            <a:r>
              <a:rPr lang="ru-RU" sz="2000" dirty="0" smtClean="0"/>
              <a:t>определение основных направлений и форм  оказания методической поддержки педагогам по введению ФГОС ООО</a:t>
            </a:r>
          </a:p>
          <a:p>
            <a:pPr lvl="1">
              <a:spcBef>
                <a:spcPts val="1200"/>
              </a:spcBef>
            </a:pPr>
            <a:r>
              <a:rPr lang="ru-RU" sz="2000" dirty="0" smtClean="0"/>
              <a:t>разработка плана методических мероприятий по сопровождению процесса введения ФГОС ООО</a:t>
            </a:r>
            <a:endParaRPr lang="ru-RU" sz="2000" b="1" dirty="0" smtClean="0"/>
          </a:p>
          <a:p>
            <a:pPr>
              <a:buNone/>
            </a:pPr>
            <a:r>
              <a:rPr lang="ru-RU" sz="2400" b="1" dirty="0" smtClean="0"/>
              <a:t>Участники мониторинга: </a:t>
            </a:r>
            <a:r>
              <a:rPr lang="ru-RU" sz="2400" dirty="0" smtClean="0"/>
              <a:t>учителя-предметники, планирующие преподавание по новым ФГОС в 5-х классах в 2015-16 </a:t>
            </a:r>
            <a:r>
              <a:rPr lang="ru-RU" sz="2400" dirty="0" err="1" smtClean="0"/>
              <a:t>уч.году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Периодичность проведения:  </a:t>
            </a:r>
            <a:r>
              <a:rPr lang="ru-RU" sz="2400" dirty="0" smtClean="0"/>
              <a:t>один раз в год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836712"/>
          <a:ext cx="8291264" cy="51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6063679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Всего - 108 учителей из 9 МОУ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980727"/>
          <a:ext cx="8568952" cy="482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404664"/>
          <a:ext cx="83632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12523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Не прошли курсовую подготовку по ФГОС - 29 педагогов!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836712"/>
          <a:ext cx="8064896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27584" y="620688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55576" y="764704"/>
          <a:ext cx="77048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476672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310</TotalTime>
  <Words>379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Результаты анкетирования педагогов МОУ в рамках мониторинга готовности педагогов к введению ФГОС ООО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Вопросы на понятия и термины</vt:lpstr>
      <vt:lpstr>Слайд 11</vt:lpstr>
      <vt:lpstr>Слайд 12</vt:lpstr>
      <vt:lpstr>Выводы</vt:lpstr>
      <vt:lpstr>Предстоящие задачи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мониторинга готовности педагогов к введению ФГОС ООО</dc:title>
  <dc:creator>Вяткина Анна Владимировна</dc:creator>
  <cp:lastModifiedBy>vyatkina</cp:lastModifiedBy>
  <cp:revision>40</cp:revision>
  <dcterms:created xsi:type="dcterms:W3CDTF">2014-05-05T02:57:58Z</dcterms:created>
  <dcterms:modified xsi:type="dcterms:W3CDTF">2015-01-26T05:08:06Z</dcterms:modified>
</cp:coreProperties>
</file>