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CEB606-2088-469B-8434-716D20DD7008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F6617C-408E-4429-939D-0B2F4C82E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4632" cy="54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федеральный государственный образовательный стандарт </a:t>
            </a:r>
            <a:br>
              <a:rPr lang="ru-RU" b="1" dirty="0" smtClean="0"/>
            </a:br>
            <a:r>
              <a:rPr lang="ru-RU" b="1" dirty="0" smtClean="0"/>
              <a:t>общего образования </a:t>
            </a:r>
            <a:br>
              <a:rPr lang="ru-RU" b="1" dirty="0" smtClean="0"/>
            </a:br>
            <a:r>
              <a:rPr lang="ru-RU" b="1" dirty="0" smtClean="0"/>
              <a:t>нового поколения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Концептуальные положения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067" y="0"/>
            <a:ext cx="9226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03"/>
            <a:ext cx="9143999" cy="68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15" y="0"/>
            <a:ext cx="9180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532440" cy="5832053"/>
          </a:xfrm>
        </p:spPr>
        <p:txBody>
          <a:bodyPr>
            <a:normAutofit fontScale="92500" lnSpcReduction="20000"/>
          </a:bodyPr>
          <a:lstStyle/>
          <a:p>
            <a:r>
              <a:rPr lang="ru-RU" b="0" i="1" u="sng" dirty="0" smtClean="0"/>
              <a:t>Личностные результаты</a:t>
            </a:r>
            <a:r>
              <a:rPr lang="ru-RU" b="0" dirty="0" smtClean="0"/>
              <a:t> – сформировавшиеся в образовательном процессе мотивы деятельности, система ценностных отношений учащихся – в частности, к себе , другим участникам образовательного процесса, самому образовательному процессу, объектам познания, результатам образовательной деятельности и т.д.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i="1" u="sng" dirty="0" err="1" smtClean="0"/>
              <a:t>Метапредметные</a:t>
            </a:r>
            <a:r>
              <a:rPr lang="ru-RU" b="0" i="1" u="sng" dirty="0" smtClean="0"/>
              <a:t> результаты</a:t>
            </a:r>
            <a:r>
              <a:rPr lang="ru-RU" b="0" dirty="0" smtClean="0"/>
              <a:t> – освоенные обучающимися на базе нескольких или всех учебных предметов обобщенные способы деятельности, применимые как в рамках образовательного процесса, так и в реальных жизненных ситуациях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i="1" u="sng" dirty="0" smtClean="0"/>
              <a:t>Предметные результаты</a:t>
            </a:r>
            <a:r>
              <a:rPr lang="ru-RU" b="0" dirty="0" smtClean="0">
                <a:latin typeface="Times New Roman" pitchFamily="18" charset="0"/>
              </a:rPr>
              <a:t>  - </a:t>
            </a:r>
            <a:r>
              <a:rPr lang="ru-RU" b="0" dirty="0" smtClean="0"/>
              <a:t>выражаются в усвоении обучаемыми конкретных элементов социального опыта, изучаемого в рамках отдельных учебных предметов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Итоговая аттестация учащихся на ступенях основного и полного среднего образования должна включать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/>
          <a:lstStyle/>
          <a:p>
            <a:r>
              <a:rPr lang="ru-RU" b="1" dirty="0" smtClean="0"/>
              <a:t>Выявление предметных, 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и личностных </a:t>
            </a:r>
            <a:r>
              <a:rPr lang="ru-RU" b="1" dirty="0" smtClean="0"/>
              <a:t>результатов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не подлежат итоговой аттестации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dirty="0" smtClean="0"/>
              <a:t>Следующие результаты:</a:t>
            </a:r>
            <a:br>
              <a:rPr lang="ru-RU" b="0" dirty="0" smtClean="0"/>
            </a:br>
            <a:r>
              <a:rPr lang="ru-RU" b="0" dirty="0" smtClean="0"/>
              <a:t>ценностные ориентации выпускника, которые отражают его </a:t>
            </a:r>
            <a:r>
              <a:rPr lang="en-US" b="0" dirty="0" smtClean="0"/>
              <a:t>  </a:t>
            </a:r>
            <a:br>
              <a:rPr lang="en-US" b="0" dirty="0" smtClean="0"/>
            </a:br>
            <a:r>
              <a:rPr lang="en-US" b="0" dirty="0" smtClean="0"/>
              <a:t>   </a:t>
            </a:r>
            <a:r>
              <a:rPr lang="ru-RU" b="0" dirty="0" smtClean="0"/>
              <a:t>индивидуально-личностные позиции (религиозные, эстетические 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   </a:t>
            </a:r>
            <a:r>
              <a:rPr lang="ru-RU" b="0" dirty="0" smtClean="0"/>
              <a:t>взгляды, политические предпочтения и др.) ;</a:t>
            </a:r>
            <a:br>
              <a:rPr lang="ru-RU" b="0" dirty="0" smtClean="0"/>
            </a:br>
            <a:r>
              <a:rPr lang="ru-RU" b="0" dirty="0" smtClean="0"/>
              <a:t>- характеристика социальных чувств (патриотизм, толерантность, 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   </a:t>
            </a:r>
            <a:r>
              <a:rPr lang="ru-RU" b="0" dirty="0" smtClean="0"/>
              <a:t>гуманизм и др.);</a:t>
            </a:r>
            <a:br>
              <a:rPr lang="ru-RU" b="0" dirty="0" smtClean="0"/>
            </a:br>
            <a:r>
              <a:rPr lang="ru-RU" b="0" dirty="0" smtClean="0"/>
              <a:t>- индивидуальные психологические характеристики личности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4000" b="0" dirty="0" smtClean="0"/>
              <a:t>Эти результаты образования выявляются в ходе массовых мониторинговых социологических и других обследований и служат одним из средств оценки эффективности деятельности образовательных учреждений, системы образования на муниципальном, региональном и федеральном уровнях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rgbClr val="00FF00"/>
                </a:solidFill>
                <a:effectLst/>
                <a:latin typeface="Bodoni MT" pitchFamily="18" charset="0"/>
              </a:rPr>
              <a:t/>
            </a:r>
            <a:br>
              <a:rPr lang="ru-RU" sz="2400" dirty="0" smtClean="0">
                <a:solidFill>
                  <a:srgbClr val="00FF00"/>
                </a:solidFill>
                <a:effectLst/>
                <a:latin typeface="Bodoni MT" pitchFamily="18" charset="0"/>
              </a:rPr>
            </a:br>
            <a:r>
              <a:rPr lang="ru-RU" sz="2000" dirty="0" smtClean="0">
                <a:solidFill>
                  <a:srgbClr val="660033"/>
                </a:solidFill>
              </a:rPr>
              <a:t/>
            </a:r>
            <a:br>
              <a:rPr lang="ru-RU" sz="2000" dirty="0" smtClean="0">
                <a:solidFill>
                  <a:srgbClr val="660033"/>
                </a:solidFill>
              </a:rPr>
            </a:br>
            <a:r>
              <a:rPr lang="ru-RU" sz="2000" dirty="0" smtClean="0">
                <a:solidFill>
                  <a:srgbClr val="660033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660033"/>
                </a:solidFill>
                <a:effectLst/>
              </a:rPr>
            </a:br>
            <a:r>
              <a:rPr lang="ru-RU" sz="3100" b="0" dirty="0" smtClean="0">
                <a:solidFill>
                  <a:schemeClr val="bg1"/>
                </a:solidFill>
              </a:rPr>
              <a:t>К результатам, которые подлежат проверке и аттестации, относятся следующие:</a:t>
            </a: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endParaRPr lang="ru-RU" sz="2000" b="0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научные знания и представления о природе, обществе, человеке, знаковых и информационных системах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умения учебно-познавательной, исследовательской,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практической деятельности, обобщенные способы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деятельности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коммуникативные и информационные умения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оценивать объекты окружающей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действительности с определенных позиций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способность к контролю и самоконтролю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способность к творческому решению учебных и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практических задач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Фундаментальное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ядро содержания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общего образования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75"/>
            <a:ext cx="91313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Федеральным законом от 1 декабря 2007 г. N 309-ФЗ "О внесении изменений в отдельные законодательные акты Российской Федерации было введено понятие "федерального государственного образовательного стандарта" </a:t>
            </a:r>
          </a:p>
          <a:p>
            <a:r>
              <a:rPr lang="ru-RU" sz="3300" dirty="0" smtClean="0"/>
              <a:t>совокупность нормативных правовых предписаний, устанавливающих от имени Российской Федерации систему правил и требований, обязательных для исполнения в любом образовательном учреждении (организации), имеющем государственную аккредитацию и реализующем основные образовательные программы, по которым установлены федеральные государственные образовательные стандарты.</a:t>
            </a:r>
            <a:endParaRPr lang="ru-RU" sz="3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9"/>
            <a:ext cx="9144000" cy="682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Фундаментальное ядро – средство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Универсализации образования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55000" lnSpcReduction="20000"/>
          </a:bodyPr>
          <a:lstStyle/>
          <a:p>
            <a:pPr indent="357188"/>
            <a:r>
              <a:rPr lang="ru-RU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ФУНДАМЕНТАЛЬНОЕ ЯДРО обеспечивает выполнение  важнейших требований общества к образовательной системе: </a:t>
            </a:r>
          </a:p>
          <a:p>
            <a:pPr indent="357188"/>
            <a:endParaRPr lang="ru-RU" sz="3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indent="357188">
              <a:buFont typeface="Wingdings" pitchFamily="2" charset="2"/>
              <a:buChar char="§"/>
            </a:pPr>
            <a:r>
              <a:rPr lang="ru-RU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Сохранение единства образовательного пространства и  преемственности ступеней образовательной системы</a:t>
            </a:r>
          </a:p>
          <a:p>
            <a:pPr indent="357188">
              <a:buFont typeface="Wingdings" pitchFamily="2" charset="2"/>
              <a:buChar char="§"/>
            </a:pPr>
            <a:endParaRPr lang="ru-RU" sz="3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indent="357188">
              <a:buFont typeface="Wingdings" pitchFamily="2" charset="2"/>
              <a:buChar char="§"/>
            </a:pPr>
            <a:r>
              <a:rPr lang="ru-RU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Обеспечение равенства и доступности образования при различных стартовых возможностях</a:t>
            </a:r>
          </a:p>
          <a:p>
            <a:pPr indent="357188">
              <a:buFont typeface="Wingdings" pitchFamily="2" charset="2"/>
              <a:buChar char="§"/>
            </a:pPr>
            <a:endParaRPr lang="ru-RU" sz="3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indent="357188">
              <a:buFont typeface="Wingdings" pitchFamily="2" charset="2"/>
              <a:buChar char="§"/>
            </a:pPr>
            <a:r>
              <a:rPr lang="ru-RU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Достижение социальной консолидации и согласия на основе формирования гражданской идентичности и общности всех граждан и народов России</a:t>
            </a:r>
          </a:p>
          <a:p>
            <a:pPr indent="357188">
              <a:buFont typeface="Wingdings" pitchFamily="2" charset="2"/>
              <a:buChar char="§"/>
            </a:pPr>
            <a:endParaRPr lang="ru-RU" sz="3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indent="357188">
              <a:buFont typeface="Wingdings" pitchFamily="2" charset="2"/>
              <a:buChar char="§"/>
            </a:pPr>
            <a:r>
              <a:rPr lang="ru-RU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Формирование общего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деятельностного</a:t>
            </a:r>
            <a:r>
              <a:rPr lang="ru-RU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базиса личности, как системы универсальных учебных действий</a:t>
            </a:r>
            <a:endParaRPr lang="ru-RU" sz="3800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11"/>
            <a:ext cx="9137197" cy="686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государственного образовательного стандарта второго поколения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r>
              <a:rPr lang="ru-RU" b="1" dirty="0">
                <a:latin typeface="Arial" charset="0"/>
                <a:cs typeface="Arial" charset="0"/>
              </a:rPr>
              <a:t>ориентация на результаты образования как </a:t>
            </a:r>
            <a:r>
              <a:rPr lang="ru-RU" b="1" dirty="0" err="1">
                <a:latin typeface="Arial" charset="0"/>
                <a:cs typeface="Arial" charset="0"/>
              </a:rPr>
              <a:t>системообразующий</a:t>
            </a:r>
            <a:r>
              <a:rPr lang="ru-RU" b="1" dirty="0">
                <a:latin typeface="Arial" charset="0"/>
                <a:cs typeface="Arial" charset="0"/>
              </a:rPr>
              <a:t> компонент конструкции стандартов</a:t>
            </a:r>
          </a:p>
          <a:p>
            <a:r>
              <a:rPr lang="ru-RU" b="1" dirty="0">
                <a:latin typeface="Arial" charset="0"/>
                <a:cs typeface="Arial" charset="0"/>
              </a:rPr>
              <a:t>приоритет личностных результатов образования над предметными</a:t>
            </a:r>
          </a:p>
          <a:p>
            <a:r>
              <a:rPr lang="ru-RU" b="1" dirty="0">
                <a:latin typeface="Arial" charset="0"/>
                <a:cs typeface="Arial" charset="0"/>
              </a:rPr>
              <a:t>нормативный пакет ФГОС</a:t>
            </a:r>
          </a:p>
          <a:p>
            <a:r>
              <a:rPr lang="ru-RU" b="1" dirty="0" err="1" smtClean="0">
                <a:latin typeface="Times New Roman" pitchFamily="18" charset="0"/>
              </a:rPr>
              <a:t>деятельностная</a:t>
            </a:r>
            <a:r>
              <a:rPr lang="ru-RU" b="1" dirty="0" smtClean="0">
                <a:latin typeface="Times New Roman" pitchFamily="18" charset="0"/>
              </a:rPr>
              <a:t> парадигма образования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660033"/>
                </a:solidFill>
              </a:rPr>
              <a:t>Инновационность</a:t>
            </a:r>
            <a:r>
              <a:rPr lang="ru-RU" dirty="0" smtClean="0">
                <a:solidFill>
                  <a:srgbClr val="660033"/>
                </a:solidFill>
              </a:rPr>
              <a:t> организации работы над стандартами</a:t>
            </a:r>
            <a:r>
              <a:rPr lang="ru-RU" sz="5400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ru-RU" dirty="0" smtClean="0"/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b="1" dirty="0" smtClean="0"/>
              <a:t>Междисциплинарный характер разработки стандартов 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b="1" dirty="0" smtClean="0"/>
              <a:t>Сопряжение процессов разработки и апробации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ru-RU" b="1" dirty="0" smtClean="0"/>
              <a:t>Широкое профессиональное и общественное обсуждение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33"/>
                </a:solidFill>
              </a:rPr>
              <a:t>standart.edu.ru </a:t>
            </a:r>
            <a:endParaRPr lang="ru-RU" dirty="0"/>
          </a:p>
        </p:txBody>
      </p:sp>
      <p:pic>
        <p:nvPicPr>
          <p:cNvPr id="4" name="Picture 6" descr="Untitled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6849" y="1600200"/>
            <a:ext cx="5910302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Arial" charset="0"/>
              </a:rPr>
              <a:t>Новые подходы к определению  стратегических целей стандартов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/>
          <a:lstStyle/>
          <a:p>
            <a:pPr>
              <a:lnSpc>
                <a:spcPct val="70000"/>
              </a:lnSpc>
              <a:buClr>
                <a:schemeClr val="bg1"/>
              </a:buClr>
            </a:pPr>
            <a:r>
              <a:rPr lang="ru-RU" sz="3200" dirty="0" smtClean="0"/>
              <a:t>Образование -  </a:t>
            </a:r>
            <a:r>
              <a:rPr lang="ru-RU" sz="3200" dirty="0" err="1" smtClean="0"/>
              <a:t>системообразующий</a:t>
            </a:r>
            <a:r>
              <a:rPr lang="ru-RU" sz="3200" dirty="0" smtClean="0"/>
              <a:t> ресурс </a:t>
            </a:r>
            <a:r>
              <a:rPr lang="ru-RU" sz="3200" dirty="0" err="1" smtClean="0"/>
              <a:t>социокультурной</a:t>
            </a:r>
            <a:r>
              <a:rPr lang="ru-RU" sz="3200" dirty="0" smtClean="0"/>
              <a:t> модернизации российского общества</a:t>
            </a:r>
            <a:r>
              <a:rPr lang="ru-RU" sz="3200" dirty="0" smtClean="0">
                <a:latin typeface="Arial" charset="0"/>
              </a:rPr>
              <a:t>, </a:t>
            </a:r>
            <a:r>
              <a:rPr lang="ru-RU" sz="3200" dirty="0" smtClean="0"/>
              <a:t>социально-экономического развития государства  </a:t>
            </a:r>
          </a:p>
          <a:p>
            <a:pPr>
              <a:lnSpc>
                <a:spcPct val="70000"/>
              </a:lnSpc>
              <a:buClr>
                <a:schemeClr val="bg1"/>
              </a:buClr>
              <a:buNone/>
            </a:pPr>
            <a:endParaRPr lang="ru-RU" sz="3200" dirty="0" smtClean="0"/>
          </a:p>
          <a:p>
            <a:pPr>
              <a:lnSpc>
                <a:spcPct val="70000"/>
              </a:lnSpc>
              <a:buClr>
                <a:schemeClr val="bg1"/>
              </a:buClr>
            </a:pPr>
            <a:r>
              <a:rPr lang="ru-RU" sz="3200" dirty="0" smtClean="0"/>
              <a:t>От узковедомственного характера стандартов - к  статусу общенационального приоритета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/>
              <a:t>ФУНКЦИИ 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bg1"/>
              </a:buClr>
            </a:pPr>
            <a:r>
              <a:rPr lang="ru-RU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еализация  государственной политики в сфере образования</a:t>
            </a:r>
          </a:p>
          <a:p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права на полноценное образование</a:t>
            </a:r>
          </a:p>
          <a:p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единства образовательного пространства России</a:t>
            </a:r>
          </a:p>
          <a:p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</a:t>
            </a:r>
          </a:p>
          <a:p>
            <a:pPr>
              <a:buNone/>
            </a:pPr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баланса целей личности, общества и государства  в образовании</a:t>
            </a:r>
          </a:p>
          <a:p>
            <a:pPr>
              <a:buClr>
                <a:schemeClr val="bg1"/>
              </a:buClr>
            </a:pPr>
            <a:endParaRPr lang="ru-RU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ru-RU" sz="3800" dirty="0" smtClean="0">
                <a:solidFill>
                  <a:schemeClr val="bg1"/>
                </a:solidFill>
              </a:rPr>
              <a:t>Инструмент формирования социального  доверия, общественного согласия и гражданской консолидации</a:t>
            </a:r>
          </a:p>
          <a:p>
            <a:pPr>
              <a:buClr>
                <a:schemeClr val="bg1"/>
              </a:buClr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1" y="0"/>
            <a:ext cx="9125929" cy="687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ФГОС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44" y="1556792"/>
            <a:ext cx="800909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ФГОС как совокупность требований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i="1" dirty="0" smtClean="0"/>
              <a:t>к структуре основных образовательных программ: </a:t>
            </a:r>
            <a:r>
              <a:rPr lang="ru-RU" dirty="0" smtClean="0"/>
              <a:t> к соотношению частей основной образовательной программы и их объёму, к соотношению обязательной части и части, формируемой участниками образовательного процесса</a:t>
            </a:r>
          </a:p>
          <a:p>
            <a:pPr lvl="0"/>
            <a:r>
              <a:rPr lang="ru-RU" b="1" i="1" dirty="0" smtClean="0"/>
              <a:t>к условиям реализации</a:t>
            </a:r>
            <a:r>
              <a:rPr lang="ru-RU" dirty="0" smtClean="0"/>
              <a:t> основных образовательных программ: кадровые, финансовые, материально-технические и др. </a:t>
            </a:r>
          </a:p>
          <a:p>
            <a:pPr lvl="0"/>
            <a:r>
              <a:rPr lang="ru-RU" b="1" i="1" dirty="0" smtClean="0"/>
              <a:t>к результатам освоения </a:t>
            </a:r>
            <a:r>
              <a:rPr lang="ru-RU" dirty="0" smtClean="0"/>
              <a:t>основных образовательных программ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</TotalTime>
  <Words>419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федеральный государственный образовательный стандарт  общего образования  нового поколения  </vt:lpstr>
      <vt:lpstr>Определение</vt:lpstr>
      <vt:lpstr>Инновационность организации работы над стандартами </vt:lpstr>
      <vt:lpstr>standart.edu.ru </vt:lpstr>
      <vt:lpstr>Новые подходы к определению  стратегических целей стандартов</vt:lpstr>
      <vt:lpstr>ФУНКЦИИ  ФГОС</vt:lpstr>
      <vt:lpstr>Слайд 7</vt:lpstr>
      <vt:lpstr>Структура ФГОС</vt:lpstr>
      <vt:lpstr>ФГОС как совокупность требований</vt:lpstr>
      <vt:lpstr>Слайд 10</vt:lpstr>
      <vt:lpstr>Слайд 11</vt:lpstr>
      <vt:lpstr>Слайд 12</vt:lpstr>
      <vt:lpstr>Слайд 13</vt:lpstr>
      <vt:lpstr>Слайд 14</vt:lpstr>
      <vt:lpstr>Итоговая аттестация учащихся на ступенях основного и полного среднего образования должна включать</vt:lpstr>
      <vt:lpstr>не подлежат итоговой аттестации</vt:lpstr>
      <vt:lpstr>   К результатам, которые подлежат проверке и аттестации, относятся следующие: </vt:lpstr>
      <vt:lpstr>Слайд 18</vt:lpstr>
      <vt:lpstr>Слайд 19</vt:lpstr>
      <vt:lpstr>Слайд 20</vt:lpstr>
      <vt:lpstr>Фундаментальное ядро – средство  Универсализации образования </vt:lpstr>
      <vt:lpstr>Слайд 22</vt:lpstr>
      <vt:lpstr>Особенности государственного образовательного стандарта второго поколения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федеральный государственный образовательный стандарт  общего образования  нового поколения  общего образования  нового поколения</dc:title>
  <dc:creator>Компьютер</dc:creator>
  <cp:lastModifiedBy>Компьютер</cp:lastModifiedBy>
  <cp:revision>24</cp:revision>
  <dcterms:created xsi:type="dcterms:W3CDTF">2011-09-19T08:42:34Z</dcterms:created>
  <dcterms:modified xsi:type="dcterms:W3CDTF">2011-09-20T11:50:59Z</dcterms:modified>
</cp:coreProperties>
</file>